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7D6"/>
    <a:srgbClr val="0099CC"/>
    <a:srgbClr val="3366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3B636-7ED6-433B-96D5-4DBBBE9D1B39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4A400-9963-44DC-8CAB-62B43BDF17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935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4A400-9963-44DC-8CAB-62B43BDF17A2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708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82749-DE0A-4224-9EA6-BD4D921B9A3E}" type="datetime1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688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0CE3-1C0E-4B15-9C96-03C45356EF9F}" type="datetime1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998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B13F-9250-49C0-BC2F-909767354142}" type="datetime1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956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33E-6411-469F-9137-A22F8670F7F5}" type="datetime1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361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A65D-EDBA-4C2E-AF54-0865025F1B5E}" type="datetime1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644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DA4A7-8564-4F0D-AC44-DDEF53233C20}" type="datetime1">
              <a:rPr lang="hr-HR" smtClean="0"/>
              <a:t>18.1.2021.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000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CD88-AAF7-43CB-8B17-9ABF55E767E3}" type="datetime1">
              <a:rPr lang="hr-HR" smtClean="0"/>
              <a:t>18.1.2021.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131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11912-AB2E-4D0B-B38B-73E3DCC1417E}" type="datetime1">
              <a:rPr lang="hr-HR" smtClean="0"/>
              <a:t>18.1.2021.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073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01E2-92D5-4C27-8C64-29207DC14574}" type="datetime1">
              <a:rPr lang="hr-HR" smtClean="0"/>
              <a:t>18.1.2021.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994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D76E61C-BC4E-4B20-BBFC-FBFC5D4C9405}" type="datetime1">
              <a:rPr lang="hr-HR" smtClean="0"/>
              <a:t>18.1.2021.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260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400DA-E33A-4519-8A05-6D444C401D43}" type="datetime1">
              <a:rPr lang="hr-HR" smtClean="0"/>
              <a:t>18.1.2021.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94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90449D-811F-492C-9E12-F217469A1DD0}" type="datetime1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644455F-6657-4A66-92F0-A0FABEBF4D01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90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b.unizg.hr/index.php?fsbonline&amp;studiranje&amp;razredbeni_postupak&amp;upisi_u_diplomske_studij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Studentska tribina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UPIS U DIPLOMSKE STUDIJE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0FF2-9D93-47FE-94E3-AF9B45027A4C}" type="datetime1">
              <a:rPr lang="hr-HR" sz="2000" smtClean="0"/>
              <a:t>18.1.2021.</a:t>
            </a:fld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8975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Upis fakultativnih kolegija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709481" cy="4247562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hr-HR" sz="2000" dirty="0">
                <a:latin typeface="Calibri" panose="020F0502020204030204" pitchFamily="34" charset="0"/>
              </a:rPr>
              <a:t>Upisuje se isključivo cjelovita grupa fakultativno ponuđenih predmeta pojedinog studija/smjera budući da fakultativnim upisom predmeta u opsegu manjem od 15 ECTS-a nije moguće zadržati dinamiku studiranja kojom se diplomski studij završava u ljetnom ispitnom roku </a:t>
            </a:r>
            <a:r>
              <a:rPr lang="hr-HR" sz="2000" dirty="0" smtClean="0">
                <a:latin typeface="Calibri" panose="020F0502020204030204" pitchFamily="34" charset="0"/>
              </a:rPr>
              <a:t>2022.</a:t>
            </a:r>
            <a:endParaRPr lang="hr-HR" sz="2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sz="2000" dirty="0" smtClean="0">
                <a:latin typeface="Calibri" panose="020F0502020204030204" pitchFamily="34" charset="0"/>
              </a:rPr>
              <a:t>Student </a:t>
            </a:r>
            <a:r>
              <a:rPr lang="hr-HR" sz="2000" dirty="0">
                <a:latin typeface="Calibri" panose="020F0502020204030204" pitchFamily="34" charset="0"/>
              </a:rPr>
              <a:t>koji će upisivati predmete i redovno izvršavati (polagati) sve preuzete obveze dinamikom prikazanom u sljedećoj tablici, iduće godine, tj. na kraju ljetnog semestra ak. god. </a:t>
            </a:r>
            <a:r>
              <a:rPr lang="hr-HR" sz="2000" dirty="0" smtClean="0">
                <a:latin typeface="Calibri" panose="020F0502020204030204" pitchFamily="34" charset="0"/>
              </a:rPr>
              <a:t>2021./2022., </a:t>
            </a:r>
            <a:r>
              <a:rPr lang="hr-HR" sz="2000" dirty="0">
                <a:latin typeface="Calibri" panose="020F0502020204030204" pitchFamily="34" charset="0"/>
              </a:rPr>
              <a:t>može postići da ima upisane (i položene) sve predmete diplomskog studija neovisno o tome što će diplomski studij upisati tek u jesen </a:t>
            </a:r>
            <a:r>
              <a:rPr lang="hr-HR" sz="2000" dirty="0" smtClean="0">
                <a:latin typeface="Calibri" panose="020F0502020204030204" pitchFamily="34" charset="0"/>
              </a:rPr>
              <a:t>2021. </a:t>
            </a:r>
            <a:r>
              <a:rPr lang="hr-HR" sz="2000" dirty="0">
                <a:latin typeface="Calibri" panose="020F0502020204030204" pitchFamily="34" charset="0"/>
              </a:rPr>
              <a:t>godine. Studentu bi u trećem semestru diplomskog studija jedino ostao neupisan diplomski rad (10 ECTS-a) </a:t>
            </a:r>
            <a:r>
              <a:rPr lang="hr-HR" sz="2000" b="1" dirty="0">
                <a:latin typeface="Calibri" panose="020F0502020204030204" pitchFamily="34" charset="0"/>
              </a:rPr>
              <a:t>koji se može </a:t>
            </a:r>
            <a:r>
              <a:rPr lang="hr-HR" sz="2000" b="1" u="sng" dirty="0">
                <a:latin typeface="Calibri" panose="020F0502020204030204" pitchFamily="34" charset="0"/>
              </a:rPr>
              <a:t>naknadno upisati</a:t>
            </a:r>
            <a:r>
              <a:rPr lang="hr-HR" sz="2000" b="1" dirty="0">
                <a:latin typeface="Calibri" panose="020F0502020204030204" pitchFamily="34" charset="0"/>
              </a:rPr>
              <a:t> u bilo kojem trenutku, jer nije ovisan o održavanju nastave u određenom semestru.</a:t>
            </a:r>
            <a:endParaRPr lang="hr-HR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05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Upis fakultativnih kolegija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726273"/>
              </p:ext>
            </p:extLst>
          </p:nvPr>
        </p:nvGraphicFramePr>
        <p:xfrm>
          <a:off x="395534" y="1844825"/>
          <a:ext cx="8352929" cy="4350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1512"/>
                <a:gridCol w="2956788"/>
                <a:gridCol w="3104629"/>
              </a:tblGrid>
              <a:tr h="33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hr-HR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ak. god. </a:t>
                      </a:r>
                      <a:r>
                        <a:rPr lang="hr-HR" sz="2000" dirty="0" smtClean="0">
                          <a:effectLst/>
                        </a:rPr>
                        <a:t>2020./2021.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ak. god. </a:t>
                      </a:r>
                      <a:r>
                        <a:rPr lang="hr-HR" sz="2000" dirty="0" smtClean="0">
                          <a:effectLst/>
                        </a:rPr>
                        <a:t>2021./2022.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70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zimski semestar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500" dirty="0">
                          <a:effectLst/>
                        </a:rPr>
                        <a:t> </a:t>
                      </a:r>
                      <a:endParaRPr lang="hr-H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30 ECTS-a 2. semestra diplomskog studija 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19282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ljetni semestar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neizvršene obveze preddiplomskog studija: jedan ispit + završni rad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</a:rPr>
                        <a:t>preostali </a:t>
                      </a:r>
                      <a:r>
                        <a:rPr lang="hr-HR" sz="2000" b="1" dirty="0">
                          <a:effectLst/>
                        </a:rPr>
                        <a:t>predmeti </a:t>
                      </a:r>
                      <a:r>
                        <a:rPr lang="hr-HR" sz="2000" b="1" u="sng" dirty="0">
                          <a:effectLst/>
                        </a:rPr>
                        <a:t>1. semestra</a:t>
                      </a:r>
                      <a:r>
                        <a:rPr lang="hr-HR" sz="2000" b="1" dirty="0">
                          <a:effectLst/>
                        </a:rPr>
                        <a:t> </a:t>
                      </a:r>
                      <a:r>
                        <a:rPr lang="hr-HR" sz="2000" dirty="0">
                          <a:effectLst/>
                        </a:rPr>
                        <a:t>diplomskog studija u opsegu 15 ECTS-a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solidFill>
                      <a:srgbClr val="10A7D6"/>
                    </a:solidFill>
                  </a:tcPr>
                </a:tc>
              </a:tr>
              <a:tr h="195232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fakultativni predmeti </a:t>
                      </a:r>
                      <a:r>
                        <a:rPr lang="hr-HR" sz="2000" dirty="0">
                          <a:effectLst/>
                        </a:rPr>
                        <a:t>(predmeti </a:t>
                      </a:r>
                      <a:r>
                        <a:rPr lang="hr-HR" sz="2000" b="1" u="sng" dirty="0">
                          <a:effectLst/>
                        </a:rPr>
                        <a:t>1. semestra</a:t>
                      </a:r>
                      <a:r>
                        <a:rPr lang="hr-HR" sz="2000" u="sng" dirty="0">
                          <a:effectLst/>
                        </a:rPr>
                        <a:t>)</a:t>
                      </a:r>
                      <a:r>
                        <a:rPr lang="hr-HR" sz="2000" dirty="0">
                          <a:effectLst/>
                        </a:rPr>
                        <a:t> diplomskog studija u opsegu 15 ECTS-a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solidFill>
                      <a:srgbClr val="10A7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</a:rPr>
                        <a:t>preostali </a:t>
                      </a:r>
                      <a:r>
                        <a:rPr lang="hr-HR" sz="2000" b="1" dirty="0">
                          <a:effectLst/>
                        </a:rPr>
                        <a:t>predmeti </a:t>
                      </a:r>
                      <a:r>
                        <a:rPr lang="hr-HR" sz="2000" b="1" u="sng" dirty="0">
                          <a:effectLst/>
                        </a:rPr>
                        <a:t>3. semestra</a:t>
                      </a:r>
                      <a:r>
                        <a:rPr lang="hr-HR" sz="2000" b="1" dirty="0">
                          <a:effectLst/>
                        </a:rPr>
                        <a:t> </a:t>
                      </a:r>
                      <a:r>
                        <a:rPr lang="hr-HR" sz="2000" dirty="0">
                          <a:effectLst/>
                        </a:rPr>
                        <a:t>diplomskog studija u opsegu 20 ECTS-a </a:t>
                      </a:r>
                      <a:br>
                        <a:rPr lang="hr-HR" sz="2000" dirty="0">
                          <a:effectLst/>
                        </a:rPr>
                      </a:br>
                      <a:r>
                        <a:rPr lang="hr-HR" sz="2000" dirty="0" smtClean="0">
                          <a:effectLst/>
                        </a:rPr>
                        <a:t>(</a:t>
                      </a:r>
                      <a:r>
                        <a:rPr lang="hr-HR" sz="2000" dirty="0">
                          <a:effectLst/>
                        </a:rPr>
                        <a:t>bez upisa diplomskog rada od 10 ECTS-a)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9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PRAVILNIK o 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uvjetima i načinu ostvarivanja prava na pokriće troškova prehrane studenata (NN, broj 120/13 i 8/14)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8213537" cy="431957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hr-HR" dirty="0">
                <a:latin typeface="Calibri" panose="020F0502020204030204" pitchFamily="34" charset="0"/>
              </a:rPr>
              <a:t>UVJETI ZA OSTVARIVANJE I TRAJANJE PRAVA NA POTPORU</a:t>
            </a:r>
          </a:p>
          <a:p>
            <a:pPr marL="0" indent="0" fontAlgn="base">
              <a:spcAft>
                <a:spcPts val="1200"/>
              </a:spcAft>
              <a:buNone/>
            </a:pPr>
            <a:r>
              <a:rPr lang="hr-HR" sz="1500" dirty="0" smtClean="0">
                <a:latin typeface="Calibri" panose="020F0502020204030204" pitchFamily="34" charset="0"/>
              </a:rPr>
              <a:t>Članak </a:t>
            </a:r>
            <a:r>
              <a:rPr lang="hr-HR" sz="1500" dirty="0">
                <a:latin typeface="Calibri" panose="020F0502020204030204" pitchFamily="34" charset="0"/>
              </a:rPr>
              <a:t>3.</a:t>
            </a:r>
          </a:p>
          <a:p>
            <a:pPr fontAlgn="base"/>
            <a:r>
              <a:rPr lang="hr-HR" sz="1500" dirty="0">
                <a:latin typeface="Calibri" panose="020F0502020204030204" pitchFamily="34" charset="0"/>
              </a:rPr>
              <a:t>(1) Pravo na potporu korisnik potpore ostvaruje upisom na studij iz članka 2. stavka 1. na visokom učilištu u Republici Hrvatskoj</a:t>
            </a:r>
            <a:r>
              <a:rPr lang="hr-HR" sz="1500" dirty="0" smtClean="0">
                <a:latin typeface="Calibri" panose="020F0502020204030204" pitchFamily="34" charset="0"/>
              </a:rPr>
              <a:t>.</a:t>
            </a:r>
          </a:p>
          <a:p>
            <a:pPr fontAlgn="base"/>
            <a:r>
              <a:rPr lang="hr-HR" sz="1500" dirty="0" smtClean="0">
                <a:latin typeface="Calibri" panose="020F0502020204030204" pitchFamily="34" charset="0"/>
              </a:rPr>
              <a:t>(</a:t>
            </a:r>
            <a:r>
              <a:rPr lang="hr-HR" sz="1500" dirty="0">
                <a:latin typeface="Calibri" panose="020F0502020204030204" pitchFamily="34" charset="0"/>
              </a:rPr>
              <a:t>2) Pravo na potporu traje za vrijeme propisanog trajanja studija te </a:t>
            </a:r>
            <a:r>
              <a:rPr lang="hr-HR" sz="1500" dirty="0" smtClean="0">
                <a:latin typeface="Calibri" panose="020F0502020204030204" pitchFamily="34" charset="0"/>
              </a:rPr>
              <a:t>dodatnih:</a:t>
            </a:r>
          </a:p>
          <a:p>
            <a:pPr lvl="1" fontAlgn="base"/>
            <a:r>
              <a:rPr lang="hr-HR" sz="1500" dirty="0" smtClean="0">
                <a:latin typeface="Calibri" panose="020F0502020204030204" pitchFamily="34" charset="0"/>
              </a:rPr>
              <a:t>12 </a:t>
            </a:r>
            <a:r>
              <a:rPr lang="hr-HR" sz="1500" dirty="0">
                <a:latin typeface="Calibri" panose="020F0502020204030204" pitchFamily="34" charset="0"/>
              </a:rPr>
              <a:t>mjeseci u slučaju preddiplomskog sveučilišnog i diplomskog sveučilišnog </a:t>
            </a:r>
            <a:r>
              <a:rPr lang="hr-HR" sz="1500" dirty="0" smtClean="0">
                <a:latin typeface="Calibri" panose="020F0502020204030204" pitchFamily="34" charset="0"/>
              </a:rPr>
              <a:t>	studija </a:t>
            </a:r>
            <a:r>
              <a:rPr lang="hr-HR" sz="1500" dirty="0">
                <a:latin typeface="Calibri" panose="020F0502020204030204" pitchFamily="34" charset="0"/>
              </a:rPr>
              <a:t>te kratkog stručnog, preddiplomskog stručnog i specijalističkog </a:t>
            </a:r>
            <a:r>
              <a:rPr lang="hr-HR" sz="1500" dirty="0" smtClean="0">
                <a:latin typeface="Calibri" panose="020F0502020204030204" pitchFamily="34" charset="0"/>
              </a:rPr>
              <a:t>	diplomskog </a:t>
            </a:r>
            <a:r>
              <a:rPr lang="hr-HR" sz="1500" dirty="0">
                <a:latin typeface="Calibri" panose="020F0502020204030204" pitchFamily="34" charset="0"/>
              </a:rPr>
              <a:t>stručnog studija, </a:t>
            </a:r>
            <a:r>
              <a:rPr lang="hr-HR" sz="1500" dirty="0" smtClean="0">
                <a:latin typeface="Calibri" panose="020F0502020204030204" pitchFamily="34" charset="0"/>
              </a:rPr>
              <a:t>odnosno</a:t>
            </a:r>
          </a:p>
          <a:p>
            <a:pPr lvl="1" fontAlgn="base"/>
            <a:r>
              <a:rPr lang="hr-HR" sz="1500" dirty="0" smtClean="0">
                <a:latin typeface="Calibri" panose="020F0502020204030204" pitchFamily="34" charset="0"/>
              </a:rPr>
              <a:t>24 </a:t>
            </a:r>
            <a:r>
              <a:rPr lang="hr-HR" sz="1500" dirty="0">
                <a:latin typeface="Calibri" panose="020F0502020204030204" pitchFamily="34" charset="0"/>
              </a:rPr>
              <a:t>mjeseca u slučaju integriranog preddiplomskog i diplomskog sveučilišnog studija</a:t>
            </a:r>
            <a:r>
              <a:rPr lang="hr-HR" sz="1500" dirty="0" smtClean="0">
                <a:latin typeface="Calibri" panose="020F0502020204030204" pitchFamily="34" charset="0"/>
              </a:rPr>
              <a:t>.</a:t>
            </a:r>
          </a:p>
          <a:p>
            <a:pPr fontAlgn="base"/>
            <a:r>
              <a:rPr lang="hr-HR" sz="1500" dirty="0" smtClean="0">
                <a:latin typeface="Calibri" panose="020F0502020204030204" pitchFamily="34" charset="0"/>
              </a:rPr>
              <a:t>(</a:t>
            </a:r>
            <a:r>
              <a:rPr lang="hr-HR" sz="1500" dirty="0">
                <a:latin typeface="Calibri" panose="020F0502020204030204" pitchFamily="34" charset="0"/>
              </a:rPr>
              <a:t>3) Pravo na potporu ne ostvaruje:</a:t>
            </a:r>
          </a:p>
          <a:p>
            <a:pPr lvl="1" fontAlgn="base"/>
            <a:r>
              <a:rPr lang="hr-HR" sz="1500" dirty="0" smtClean="0">
                <a:latin typeface="Calibri" panose="020F0502020204030204" pitchFamily="34" charset="0"/>
              </a:rPr>
              <a:t>student </a:t>
            </a:r>
            <a:r>
              <a:rPr lang="hr-HR" sz="1500" dirty="0">
                <a:latin typeface="Calibri" panose="020F0502020204030204" pitchFamily="34" charset="0"/>
              </a:rPr>
              <a:t>koji upisuje sljedeću akademsku godinu ili upisuje novi studijski program na istoj razini studija, a </a:t>
            </a:r>
            <a:r>
              <a:rPr lang="hr-HR" sz="1500" b="1" dirty="0">
                <a:solidFill>
                  <a:srgbClr val="FF0000"/>
                </a:solidFill>
                <a:latin typeface="Calibri" panose="020F0502020204030204" pitchFamily="34" charset="0"/>
              </a:rPr>
              <a:t>stekao je manje od 18 ECTS bodova u prethodnoj akademskoj godini</a:t>
            </a:r>
            <a:r>
              <a:rPr lang="hr-HR" sz="1500" dirty="0">
                <a:latin typeface="Calibri" panose="020F0502020204030204" pitchFamily="34" charset="0"/>
              </a:rPr>
              <a:t>;</a:t>
            </a:r>
          </a:p>
          <a:p>
            <a:pPr lvl="1" fontAlgn="base"/>
            <a:r>
              <a:rPr lang="hr-HR" sz="1500" dirty="0" smtClean="0">
                <a:latin typeface="Calibri" panose="020F0502020204030204" pitchFamily="34" charset="0"/>
              </a:rPr>
              <a:t>student </a:t>
            </a:r>
            <a:r>
              <a:rPr lang="hr-HR" sz="1500" dirty="0">
                <a:latin typeface="Calibri" panose="020F0502020204030204" pitchFamily="34" charset="0"/>
              </a:rPr>
              <a:t>koji stekne manje od 36 ECTS bodova u dvije uzastopne akademske godine;</a:t>
            </a:r>
          </a:p>
          <a:p>
            <a:pPr lvl="1" fontAlgn="base"/>
            <a:r>
              <a:rPr lang="hr-HR" sz="1500" dirty="0" smtClean="0">
                <a:latin typeface="Calibri" panose="020F0502020204030204" pitchFamily="34" charset="0"/>
              </a:rPr>
              <a:t>student </a:t>
            </a:r>
            <a:r>
              <a:rPr lang="hr-HR" sz="1500" dirty="0">
                <a:latin typeface="Calibri" panose="020F0502020204030204" pitchFamily="34" charset="0"/>
              </a:rPr>
              <a:t>koji po drugi put mijenja studijski program i zbog toga treći put upisuje studijski program iste razine studija.</a:t>
            </a:r>
          </a:p>
          <a:p>
            <a:endParaRPr lang="hr-HR" sz="1500" dirty="0"/>
          </a:p>
        </p:txBody>
      </p:sp>
    </p:spTree>
    <p:extLst>
      <p:ext uri="{BB962C8B-B14F-4D97-AF65-F5344CB8AC3E}">
        <p14:creationId xmlns:p14="http://schemas.microsoft.com/office/powerpoint/2010/main" val="292923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Upis u diplomski studij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Calibri" panose="020F0502020204030204" pitchFamily="34" charset="0"/>
              </a:rPr>
              <a:t>Na </a:t>
            </a:r>
            <a:r>
              <a:rPr lang="hr-HR" dirty="0">
                <a:latin typeface="Calibri" panose="020F0502020204030204" pitchFamily="34" charset="0"/>
              </a:rPr>
              <a:t>Fakultetu strojarstva i brodogradnje izvode se sveučilišni diplomski studiji strojarstva, brodogradnje i zrakoplovstva</a:t>
            </a:r>
            <a:r>
              <a:rPr lang="hr-HR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r-HR" dirty="0" smtClean="0">
                <a:latin typeface="Calibri" panose="020F0502020204030204" pitchFamily="34" charset="0"/>
              </a:rPr>
              <a:t> </a:t>
            </a:r>
            <a:endParaRPr lang="hr-HR" dirty="0">
              <a:latin typeface="Calibri" panose="020F0502020204030204" pitchFamily="34" charset="0"/>
            </a:endParaRPr>
          </a:p>
          <a:p>
            <a:r>
              <a:rPr lang="hr-HR" dirty="0">
                <a:latin typeface="Calibri" panose="020F0502020204030204" pitchFamily="34" charset="0"/>
              </a:rPr>
              <a:t>Studiji traju tri semestra, a njihovim završetkom stječe se 90 ECTS bodova te akademski naziv sukladno </a:t>
            </a:r>
            <a:r>
              <a:rPr lang="hr-HR" i="1" dirty="0">
                <a:latin typeface="Calibri" panose="020F0502020204030204" pitchFamily="34" charset="0"/>
              </a:rPr>
              <a:t>Zakonu o akademskim i stručnim nazivima </a:t>
            </a:r>
            <a:r>
              <a:rPr lang="hr-HR" dirty="0">
                <a:latin typeface="Calibri" panose="020F0502020204030204" pitchFamily="34" charset="0"/>
              </a:rPr>
              <a:t>i akademskom stupnju. </a:t>
            </a:r>
          </a:p>
        </p:txBody>
      </p:sp>
    </p:spTree>
    <p:extLst>
      <p:ext uri="{BB962C8B-B14F-4D97-AF65-F5344CB8AC3E}">
        <p14:creationId xmlns:p14="http://schemas.microsoft.com/office/powerpoint/2010/main" val="389143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973" y="836712"/>
            <a:ext cx="7543800" cy="814672"/>
          </a:xfrm>
        </p:spPr>
        <p:txBody>
          <a:bodyPr/>
          <a:lstStyle/>
          <a:p>
            <a:pPr algn="ctr"/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Upis u diplomski studij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848872" cy="42669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2600" dirty="0" smtClean="0">
                <a:latin typeface="Calibri" panose="020F0502020204030204" pitchFamily="34" charset="0"/>
              </a:rPr>
              <a:t>Odgovarajućim </a:t>
            </a:r>
            <a:r>
              <a:rPr lang="hr-HR" sz="2600" dirty="0">
                <a:latin typeface="Calibri" panose="020F0502020204030204" pitchFamily="34" charset="0"/>
              </a:rPr>
              <a:t>preddiplomskim studijima </a:t>
            </a:r>
            <a:r>
              <a:rPr lang="hr-HR" sz="2600" b="1" dirty="0">
                <a:latin typeface="Calibri" panose="020F0502020204030204" pitchFamily="34" charset="0"/>
              </a:rPr>
              <a:t>za upis na diplomski studij strojarstva </a:t>
            </a:r>
            <a:r>
              <a:rPr lang="hr-HR" sz="2600" dirty="0" smtClean="0">
                <a:latin typeface="Calibri" panose="020F0502020204030204" pitchFamily="34" charset="0"/>
              </a:rPr>
              <a:t>smatraju se</a:t>
            </a:r>
            <a:r>
              <a:rPr lang="hr-HR" sz="2600" dirty="0">
                <a:latin typeface="Calibri" panose="020F0502020204030204" pitchFamily="34" charset="0"/>
              </a:rPr>
              <a:t>: 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19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strojarstva s ukupnim brojem od 210 ECTS bodova, s ili bez odgovarajućih razlikovnih kolegija (unutar semestra – do 15 ECTS bodova), ovisno o završenom smjeru preddiplomskog studija i smjeru na koji se student upisuje na diplomskom </a:t>
            </a:r>
            <a:r>
              <a:rPr lang="hr-H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studiju</a:t>
            </a:r>
            <a:endParaRPr lang="hr-HR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19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brodogradnje i sveučilišni preddiplomski studij zrakoplovnog inženjerstva s ukupnim brojem od 210 ECTS bodova, uz eventualne razlikovne </a:t>
            </a:r>
            <a:r>
              <a:rPr lang="hr-H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predmete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19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strojarstva s ukupnim brojem od 180 ECTS bodova, uz razlikovnu godinu / razlikovni </a:t>
            </a:r>
            <a:r>
              <a:rPr lang="hr-HR" sz="19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semestarsveučilišni</a:t>
            </a:r>
            <a:r>
              <a:rPr lang="hr-H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9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Energetska učinkovitost i obnovljivi izvori energije u Šibeniku s ukupnim brojem od 180 ECTS, isključivo za upis u Procesno-energetski smjer, uz razlikovnu godinu / razlikovni semestar.</a:t>
            </a:r>
          </a:p>
        </p:txBody>
      </p:sp>
    </p:spTree>
    <p:extLst>
      <p:ext uri="{BB962C8B-B14F-4D97-AF65-F5344CB8AC3E}">
        <p14:creationId xmlns:p14="http://schemas.microsoft.com/office/powerpoint/2010/main" val="269254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Upis u diplomski studij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hr-HR" sz="2400" dirty="0" smtClean="0">
                <a:latin typeface="Calibri" panose="020F0502020204030204" pitchFamily="34" charset="0"/>
              </a:rPr>
              <a:t>Odgovarajućim </a:t>
            </a:r>
            <a:r>
              <a:rPr lang="hr-HR" sz="2400" dirty="0">
                <a:latin typeface="Calibri" panose="020F0502020204030204" pitchFamily="34" charset="0"/>
              </a:rPr>
              <a:t>preddiplomskim studijima </a:t>
            </a:r>
            <a:r>
              <a:rPr lang="hr-HR" sz="2400" b="1" dirty="0">
                <a:latin typeface="Calibri" panose="020F0502020204030204" pitchFamily="34" charset="0"/>
              </a:rPr>
              <a:t>za upis na diplomski studij brodogradnje </a:t>
            </a:r>
            <a:r>
              <a:rPr lang="hr-HR" sz="2400" dirty="0" smtClean="0">
                <a:latin typeface="Calibri" panose="020F0502020204030204" pitchFamily="34" charset="0"/>
              </a:rPr>
              <a:t>smatraju se</a:t>
            </a:r>
            <a:r>
              <a:rPr lang="hr-HR" sz="2400" dirty="0">
                <a:latin typeface="Calibri" panose="020F0502020204030204" pitchFamily="34" charset="0"/>
              </a:rPr>
              <a:t>: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brodogradnje s ukupnim brojem od 210 ECTS </a:t>
            </a: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bodova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strojarstva i sveučilišni preddiplomski studij zrakoplovnog inženjerstva s ukupnim brojem od 210 ECTS bodova, uz eventualne razlikovne </a:t>
            </a: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predmete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brodogradnje s ukupnim brojem od 180 ECTS bodova uz razlikovnu godinu / razlikovni semestar.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2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Upis u diplomski studij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hr-HR" sz="2400" dirty="0" smtClean="0">
                <a:latin typeface="Calibri" panose="020F0502020204030204" pitchFamily="34" charset="0"/>
              </a:rPr>
              <a:t>Odgovarajućim </a:t>
            </a:r>
            <a:r>
              <a:rPr lang="hr-HR" sz="2400" dirty="0">
                <a:latin typeface="Calibri" panose="020F0502020204030204" pitchFamily="34" charset="0"/>
              </a:rPr>
              <a:t>preddiplomskim studijima </a:t>
            </a:r>
            <a:r>
              <a:rPr lang="hr-HR" sz="2400" b="1" dirty="0">
                <a:latin typeface="Calibri" panose="020F0502020204030204" pitchFamily="34" charset="0"/>
              </a:rPr>
              <a:t>za upis na diplomski studij zrakoplovnog inženjerstva </a:t>
            </a:r>
            <a:r>
              <a:rPr lang="hr-HR" sz="2400" dirty="0" smtClean="0">
                <a:latin typeface="Calibri" panose="020F0502020204030204" pitchFamily="34" charset="0"/>
              </a:rPr>
              <a:t>smatraju se</a:t>
            </a:r>
            <a:r>
              <a:rPr lang="hr-HR" sz="2400" dirty="0">
                <a:latin typeface="Calibri" panose="020F0502020204030204" pitchFamily="34" charset="0"/>
              </a:rPr>
              <a:t>: </a:t>
            </a:r>
            <a:endParaRPr lang="hr-HR" sz="2400" dirty="0" smtClean="0">
              <a:latin typeface="Calibri" panose="020F0502020204030204" pitchFamily="34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zrakoplovnog inženjerstva s ukupnim brojem od 210 ECTS </a:t>
            </a: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bodova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strojarstva i sveučilišni preddiplomski studij brodogradnje s ukupnim brojem od 210 ECTS bodova, uz eventualne razlikovne </a:t>
            </a: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predmete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sveučilišni 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preddiplomski studij zrakoplovnog inženjerstva s ukupnim brojem od 180 ECTS bodova uz razlikovnu godinu / razlikovni </a:t>
            </a: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semestar</a:t>
            </a:r>
            <a:endParaRPr lang="hr-H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0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Upis u diplomski studij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</a:rPr>
              <a:t> </a:t>
            </a:r>
            <a:r>
              <a:rPr lang="vi-VN" sz="2000" dirty="0" smtClean="0">
                <a:latin typeface="Calibri" panose="020F0502020204030204" pitchFamily="34" charset="0"/>
              </a:rPr>
              <a:t>Studenti </a:t>
            </a:r>
            <a:r>
              <a:rPr lang="vi-VN" sz="2000" dirty="0">
                <a:latin typeface="Calibri" panose="020F0502020204030204" pitchFamily="34" charset="0"/>
              </a:rPr>
              <a:t>čije su razlikovne obveze utvrđene u iznosu </a:t>
            </a:r>
            <a:r>
              <a:rPr lang="vi-VN" sz="2000" b="1" dirty="0">
                <a:latin typeface="Calibri" panose="020F0502020204030204" pitchFamily="34" charset="0"/>
              </a:rPr>
              <a:t>manjem od 15 </a:t>
            </a:r>
            <a:r>
              <a:rPr lang="hr-HR" sz="2000" b="1" dirty="0" smtClean="0">
                <a:latin typeface="Calibri" panose="020F0502020204030204" pitchFamily="34" charset="0"/>
              </a:rPr>
              <a:t>  </a:t>
            </a:r>
            <a:r>
              <a:rPr lang="vi-VN" sz="2000" b="1" dirty="0" smtClean="0">
                <a:latin typeface="Calibri" panose="020F0502020204030204" pitchFamily="34" charset="0"/>
              </a:rPr>
              <a:t>ECTS-a </a:t>
            </a:r>
            <a:r>
              <a:rPr lang="vi-VN" sz="2000" dirty="0">
                <a:latin typeface="Calibri" panose="020F0502020204030204" pitchFamily="34" charset="0"/>
              </a:rPr>
              <a:t>upisuju diplomske studije kao redoviti studenti uz obvezu polaganja razlikovnih predmeta </a:t>
            </a:r>
            <a:r>
              <a:rPr lang="vi-VN" sz="2000" b="1" dirty="0">
                <a:latin typeface="Calibri" panose="020F0502020204030204" pitchFamily="34" charset="0"/>
              </a:rPr>
              <a:t>prije upisa u drugi, iznimno treći semestar</a:t>
            </a:r>
            <a:r>
              <a:rPr lang="vi-VN" sz="2000" dirty="0">
                <a:latin typeface="Calibri" panose="020F0502020204030204" pitchFamily="34" charset="0"/>
              </a:rPr>
              <a:t>. </a:t>
            </a:r>
            <a:endParaRPr lang="hr-HR" sz="20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</a:rPr>
              <a:t> Studentima </a:t>
            </a:r>
            <a:r>
              <a:rPr lang="hr-HR" sz="2000" dirty="0">
                <a:latin typeface="Calibri" panose="020F0502020204030204" pitchFamily="34" charset="0"/>
              </a:rPr>
              <a:t>koji imaju veći obim razlikovnih obveza omogućuje se upis razlikovnog semestra/razlikovne godine u statusu izvanrednog studenta te se oni upisuju u diplomski studij tek nakon ispunjavanja obveza iz razlikovnog semestra/godine. </a:t>
            </a:r>
            <a:endParaRPr lang="hr-HR" sz="20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</a:rPr>
              <a:t> Tijekom </a:t>
            </a:r>
            <a:r>
              <a:rPr lang="hr-HR" sz="2000" dirty="0">
                <a:latin typeface="Calibri" panose="020F0502020204030204" pitchFamily="34" charset="0"/>
              </a:rPr>
              <a:t>razlikovnog semestra/razlikovne godine student ima status </a:t>
            </a:r>
            <a:r>
              <a:rPr lang="hr-HR" sz="2000" b="1" dirty="0">
                <a:latin typeface="Calibri" panose="020F0502020204030204" pitchFamily="34" charset="0"/>
              </a:rPr>
              <a:t>izvanrednog studenta i plaća upisane kolegije sukladno upisanom broju ECTS bodova i cijeni ECTS boda za tehničko područje </a:t>
            </a:r>
            <a:r>
              <a:rPr lang="hr-HR" sz="2000" dirty="0">
                <a:latin typeface="Calibri" panose="020F0502020204030204" pitchFamily="34" charset="0"/>
              </a:rPr>
              <a:t>(u skladu s Odlukom Senata o ujednačenom modelu participacija). </a:t>
            </a:r>
          </a:p>
        </p:txBody>
      </p:sp>
    </p:spTree>
    <p:extLst>
      <p:ext uri="{BB962C8B-B14F-4D97-AF65-F5344CB8AC3E}">
        <p14:creationId xmlns:p14="http://schemas.microsoft.com/office/powerpoint/2010/main" val="7564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Upis u diplomski studij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b="1" dirty="0">
                <a:latin typeface="Calibri" panose="020F0502020204030204" pitchFamily="34" charset="0"/>
              </a:rPr>
              <a:t>Prijave za razredbeni postupak </a:t>
            </a:r>
            <a:endParaRPr lang="hr-HR" sz="28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8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b="1" dirty="0">
                <a:latin typeface="Calibri" panose="020F0502020204030204" pitchFamily="34" charset="0"/>
              </a:rPr>
              <a:t>	</a:t>
            </a:r>
            <a:r>
              <a:rPr lang="hr-HR" b="1" dirty="0" smtClean="0">
                <a:latin typeface="Calibri" panose="020F0502020204030204" pitchFamily="34" charset="0"/>
              </a:rPr>
              <a:t>	</a:t>
            </a:r>
          </a:p>
          <a:p>
            <a:pPr marL="0" indent="0" algn="ctr">
              <a:buNone/>
            </a:pPr>
            <a:r>
              <a:rPr lang="pl-PL" sz="2800" dirty="0" smtClean="0">
                <a:latin typeface="Calibri" panose="020F0502020204030204" pitchFamily="34" charset="0"/>
              </a:rPr>
              <a:t>od </a:t>
            </a:r>
            <a:r>
              <a:rPr lang="pl-PL" sz="2800" b="1" dirty="0" smtClean="0">
                <a:latin typeface="Calibri" panose="020F0502020204030204" pitchFamily="34" charset="0"/>
              </a:rPr>
              <a:t>15. </a:t>
            </a:r>
            <a:r>
              <a:rPr lang="pl-PL" sz="2800" dirty="0">
                <a:latin typeface="Calibri" panose="020F0502020204030204" pitchFamily="34" charset="0"/>
              </a:rPr>
              <a:t>do </a:t>
            </a:r>
            <a:r>
              <a:rPr lang="pl-PL" sz="2800" b="1" dirty="0" smtClean="0">
                <a:latin typeface="Calibri" panose="020F0502020204030204" pitchFamily="34" charset="0"/>
              </a:rPr>
              <a:t>19. </a:t>
            </a:r>
            <a:r>
              <a:rPr lang="pl-PL" sz="2800" b="1" dirty="0">
                <a:latin typeface="Calibri" panose="020F0502020204030204" pitchFamily="34" charset="0"/>
              </a:rPr>
              <a:t>veljače </a:t>
            </a:r>
            <a:r>
              <a:rPr lang="pl-PL" sz="2800" b="1" dirty="0" smtClean="0">
                <a:latin typeface="Calibri" panose="020F0502020204030204" pitchFamily="34" charset="0"/>
              </a:rPr>
              <a:t>2021</a:t>
            </a:r>
            <a:r>
              <a:rPr lang="pl-PL" sz="2800" dirty="0" smtClean="0">
                <a:latin typeface="Calibri" panose="020F0502020204030204" pitchFamily="34" charset="0"/>
              </a:rPr>
              <a:t>. </a:t>
            </a:r>
            <a:endParaRPr lang="pl-PL" sz="2800" dirty="0">
              <a:latin typeface="Calibri" panose="020F0502020204030204" pitchFamily="34" charset="0"/>
            </a:endParaRPr>
          </a:p>
          <a:p>
            <a:endParaRPr lang="hr-HR" sz="2800" dirty="0" smtClean="0"/>
          </a:p>
          <a:p>
            <a:r>
              <a:rPr lang="hr-HR" smtClean="0"/>
              <a:t>Tekst </a:t>
            </a:r>
            <a:r>
              <a:rPr lang="hr-HR" smtClean="0">
                <a:hlinkClick r:id="rId2"/>
              </a:rPr>
              <a:t>natječaja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27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Upis fakultativnih kolegija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16832"/>
            <a:ext cx="7772400" cy="43559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b="1" dirty="0" smtClean="0">
                <a:latin typeface="Calibri" panose="020F0502020204030204" pitchFamily="34" charset="0"/>
              </a:rPr>
              <a:t> Studenti </a:t>
            </a:r>
            <a:r>
              <a:rPr lang="hr-HR" sz="2000" b="1" dirty="0">
                <a:latin typeface="Calibri" panose="020F0502020204030204" pitchFamily="34" charset="0"/>
              </a:rPr>
              <a:t>kojima će na kraju zimskog ispitnog roka ostati neobranjen završni rad i </a:t>
            </a:r>
            <a:r>
              <a:rPr lang="hr-HR" sz="2000" b="1" u="sng" dirty="0">
                <a:latin typeface="Calibri" panose="020F0502020204030204" pitchFamily="34" charset="0"/>
              </a:rPr>
              <a:t>jedan nepoložen ispit</a:t>
            </a:r>
            <a:r>
              <a:rPr lang="hr-HR" sz="2000" b="1" dirty="0">
                <a:latin typeface="Calibri" panose="020F0502020204030204" pitchFamily="34" charset="0"/>
              </a:rPr>
              <a:t>, tijekom ljetnog semestra zadržavaju status redovitih studenata preddiplomskog studija</a:t>
            </a:r>
            <a:r>
              <a:rPr lang="hr-HR" sz="2000" b="1" dirty="0" smtClean="0">
                <a:latin typeface="Calibri" panose="020F0502020204030204" pitchFamily="34" charset="0"/>
              </a:rPr>
              <a:t>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</a:rPr>
              <a:t> Ti </a:t>
            </a:r>
            <a:r>
              <a:rPr lang="hr-HR" sz="2000" dirty="0">
                <a:latin typeface="Calibri" panose="020F0502020204030204" pitchFamily="34" charset="0"/>
              </a:rPr>
              <a:t>studenti će se, nakon uspješnog završetka preddiplomskog studija, moći natjecati za upis u diplomske studije u rujnu </a:t>
            </a:r>
            <a:r>
              <a:rPr lang="hr-HR" sz="2000" dirty="0" smtClean="0">
                <a:latin typeface="Calibri" panose="020F0502020204030204" pitchFamily="34" charset="0"/>
              </a:rPr>
              <a:t>2021., </a:t>
            </a:r>
            <a:r>
              <a:rPr lang="hr-HR" sz="2000" dirty="0">
                <a:latin typeface="Calibri" panose="020F0502020204030204" pitchFamily="34" charset="0"/>
              </a:rPr>
              <a:t>kada će upisati predmete zimskog (</a:t>
            </a:r>
            <a:r>
              <a:rPr lang="hr-HR" sz="2000" b="1" dirty="0">
                <a:latin typeface="Calibri" panose="020F0502020204030204" pitchFamily="34" charset="0"/>
              </a:rPr>
              <a:t>drugog</a:t>
            </a:r>
            <a:r>
              <a:rPr lang="hr-HR" sz="2000" dirty="0">
                <a:latin typeface="Calibri" panose="020F0502020204030204" pitchFamily="34" charset="0"/>
              </a:rPr>
              <a:t>) semestra diplomskog studija.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latin typeface="Calibri" panose="020F0502020204030204" pitchFamily="34" charset="0"/>
              </a:rPr>
              <a:t> </a:t>
            </a:r>
            <a:r>
              <a:rPr lang="hr-HR" sz="2000" dirty="0" smtClean="0">
                <a:latin typeface="Calibri" panose="020F0502020204030204" pitchFamily="34" charset="0"/>
              </a:rPr>
              <a:t>U </a:t>
            </a:r>
            <a:r>
              <a:rPr lang="hr-HR" sz="2000" dirty="0">
                <a:latin typeface="Calibri" panose="020F0502020204030204" pitchFamily="34" charset="0"/>
              </a:rPr>
              <a:t>ljetnom semestru ak. god. </a:t>
            </a:r>
            <a:r>
              <a:rPr lang="hr-HR" sz="2000" dirty="0" smtClean="0">
                <a:latin typeface="Calibri" panose="020F0502020204030204" pitchFamily="34" charset="0"/>
              </a:rPr>
              <a:t>2020./2021. </a:t>
            </a:r>
            <a:r>
              <a:rPr lang="hr-HR" sz="2000" dirty="0">
                <a:latin typeface="Calibri" panose="020F0502020204030204" pitchFamily="34" charset="0"/>
              </a:rPr>
              <a:t>postoji mogućnost fakultativnog upisa i slušanja/polaganja predmeta koje svaki studij i smjer pojedinačno </a:t>
            </a:r>
            <a:r>
              <a:rPr lang="hr-HR" sz="2000" dirty="0" smtClean="0">
                <a:latin typeface="Calibri" panose="020F0502020204030204" pitchFamily="34" charset="0"/>
              </a:rPr>
              <a:t>nude.</a:t>
            </a:r>
            <a:endParaRPr lang="hr-HR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4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Upis fakultativnih kolegija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844824"/>
            <a:ext cx="7992888" cy="475252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</a:rPr>
              <a:t> Navedeni </a:t>
            </a:r>
            <a:r>
              <a:rPr lang="hr-HR" sz="2000" dirty="0">
                <a:latin typeface="Calibri" panose="020F0502020204030204" pitchFamily="34" charset="0"/>
              </a:rPr>
              <a:t>fakultativni predmeti upisuju se isključivo tijekom završnog semestra preddiplomskog studija </a:t>
            </a:r>
            <a:r>
              <a:rPr lang="hr-HR" sz="2000" b="1" dirty="0">
                <a:latin typeface="Calibri" panose="020F0502020204030204" pitchFamily="34" charset="0"/>
              </a:rPr>
              <a:t>u </a:t>
            </a:r>
            <a:r>
              <a:rPr lang="hr-HR" sz="2000" b="1" dirty="0" smtClean="0">
                <a:latin typeface="Calibri" panose="020F0502020204030204" pitchFamily="34" charset="0"/>
              </a:rPr>
              <a:t>obrazac za upis fakultativnih predmeta (predmeti u tom trenutku neće biti upisani u ISVU)</a:t>
            </a:r>
            <a:r>
              <a:rPr lang="hr-HR" sz="2000" dirty="0" smtClean="0">
                <a:latin typeface="Calibri" panose="020F0502020204030204" pitchFamily="34" charset="0"/>
              </a:rPr>
              <a:t>. 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</a:rPr>
              <a:t> Predmeti trebaju </a:t>
            </a:r>
            <a:r>
              <a:rPr lang="hr-HR" sz="2000" dirty="0">
                <a:latin typeface="Calibri" panose="020F0502020204030204" pitchFamily="34" charset="0"/>
              </a:rPr>
              <a:t>biti položeni </a:t>
            </a:r>
            <a:r>
              <a:rPr lang="hr-HR" sz="2000" b="1" u="sng" dirty="0">
                <a:latin typeface="Calibri" panose="020F0502020204030204" pitchFamily="34" charset="0"/>
              </a:rPr>
              <a:t>prije obrane završnog rada</a:t>
            </a:r>
            <a:r>
              <a:rPr lang="hr-HR" sz="2000" dirty="0">
                <a:latin typeface="Calibri" panose="020F0502020204030204" pitchFamily="34" charset="0"/>
              </a:rPr>
              <a:t>, a fakultativni predmeti koje student ne položi prije obrane završnog rada bit će poništeni</a:t>
            </a:r>
            <a:r>
              <a:rPr lang="hr-HR" sz="2000" dirty="0" smtClean="0">
                <a:latin typeface="Calibri" panose="020F0502020204030204" pitchFamily="34" charset="0"/>
              </a:rPr>
              <a:t>. Dokaz o položenom predmetu je popunjena žuta prijavnica na koju predmetni nastavnik upisuje ocjenu (kupuje se u skriptarnici).</a:t>
            </a:r>
            <a:endParaRPr lang="hr-HR" sz="2000" dirty="0"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</a:rPr>
              <a:t> Svi </a:t>
            </a:r>
            <a:r>
              <a:rPr lang="hr-HR" sz="2000" dirty="0">
                <a:latin typeface="Calibri" panose="020F0502020204030204" pitchFamily="34" charset="0"/>
              </a:rPr>
              <a:t>položeni fakultativni predmeti bit će, nakon upisa u odgovarajući diplomski studij, naknadno priznati</a:t>
            </a:r>
            <a:r>
              <a:rPr lang="hr-HR" sz="2000" dirty="0" smtClean="0">
                <a:latin typeface="Calibri" panose="020F0502020204030204" pitchFamily="34" charset="0"/>
              </a:rPr>
              <a:t>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latin typeface="Calibri" panose="020F0502020204030204" pitchFamily="34" charset="0"/>
              </a:rPr>
              <a:t> ECTS </a:t>
            </a:r>
            <a:r>
              <a:rPr lang="hr-HR" sz="2000" dirty="0">
                <a:latin typeface="Calibri" panose="020F0502020204030204" pitchFamily="34" charset="0"/>
              </a:rPr>
              <a:t>bodovi stečeni polaganjem fakultativno upisanih predmeta </a:t>
            </a:r>
            <a:r>
              <a:rPr lang="hr-HR" sz="2000" b="1" dirty="0">
                <a:latin typeface="Calibri" panose="020F0502020204030204" pitchFamily="34" charset="0"/>
              </a:rPr>
              <a:t>ne mogu zamijeniti ECTS bodove obveznih predmeta preddiplomskog studija</a:t>
            </a:r>
            <a:r>
              <a:rPr lang="hr-HR" sz="20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11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136</TotalTime>
  <Words>913</Words>
  <Application>Microsoft Office PowerPoint</Application>
  <PresentationFormat>On-screen Show (4:3)</PresentationFormat>
  <Paragraphs>68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Retrospect</vt:lpstr>
      <vt:lpstr>Studentska tribina</vt:lpstr>
      <vt:lpstr>Upis u diplomski studij</vt:lpstr>
      <vt:lpstr>Upis u diplomski studij</vt:lpstr>
      <vt:lpstr>Upis u diplomski studij</vt:lpstr>
      <vt:lpstr>Upis u diplomski studij</vt:lpstr>
      <vt:lpstr>Upis u diplomski studij</vt:lpstr>
      <vt:lpstr>Upis u diplomski studij</vt:lpstr>
      <vt:lpstr>Upis fakultativnih kolegija</vt:lpstr>
      <vt:lpstr>Upis fakultativnih kolegija</vt:lpstr>
      <vt:lpstr>Upis fakultativnih kolegija</vt:lpstr>
      <vt:lpstr>Upis fakultativnih kolegija</vt:lpstr>
      <vt:lpstr>PRAVILNIK o uvjetima i načinu ostvarivanja prava na pokriće troškova prehrane studenata (NN, broj 120/13 i 8/14)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Studentska tribina</dc:title>
  <dc:creator>gdukic</dc:creator>
  <cp:lastModifiedBy>Izidora Herold</cp:lastModifiedBy>
  <cp:revision>40</cp:revision>
  <dcterms:created xsi:type="dcterms:W3CDTF">2017-02-14T09:42:00Z</dcterms:created>
  <dcterms:modified xsi:type="dcterms:W3CDTF">2021-01-18T09:56:58Z</dcterms:modified>
</cp:coreProperties>
</file>